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sldIdLst>
    <p:sldId id="256" r:id="rId6"/>
    <p:sldId id="420" r:id="rId7"/>
    <p:sldId id="421" r:id="rId8"/>
    <p:sldId id="422" r:id="rId9"/>
    <p:sldId id="423" r:id="rId10"/>
    <p:sldId id="424" r:id="rId11"/>
    <p:sldId id="257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718"/>
    <p:restoredTop sz="96208"/>
  </p:normalViewPr>
  <p:slideViewPr>
    <p:cSldViewPr snapToGrid="0">
      <p:cViewPr varScale="1">
        <p:scale>
          <a:sx n="127" d="100"/>
          <a:sy n="127" d="100"/>
        </p:scale>
        <p:origin x="91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7EE531-9694-89A6-777C-94B9BB64BD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88285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 b="1" i="0">
                <a:latin typeface="Adelle" pitchFamily="2" charset="77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F981794-7962-2AA8-E200-21C5DA4E30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73216"/>
            <a:ext cx="9144000" cy="884583"/>
          </a:xfrm>
        </p:spPr>
        <p:txBody>
          <a:bodyPr/>
          <a:lstStyle>
            <a:lvl1pPr marL="0" indent="0" algn="ctr">
              <a:buNone/>
              <a:defRPr sz="2400" b="0" i="0">
                <a:latin typeface="Adelle Book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00185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olo, sottotitol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3A57FB5-7025-8A46-A2C8-9AC199CBF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11382"/>
            <a:ext cx="10515600" cy="3057565"/>
          </a:xfrm>
        </p:spPr>
        <p:txBody>
          <a:bodyPr anchor="ctr"/>
          <a:lstStyle>
            <a:lvl1pPr marL="0" indent="0">
              <a:lnSpc>
                <a:spcPct val="150000"/>
              </a:lnSpc>
              <a:buClr>
                <a:schemeClr val="tx1">
                  <a:lumMod val="85000"/>
                  <a:lumOff val="15000"/>
                </a:schemeClr>
              </a:buClr>
              <a:buFont typeface="Fira Sans" panose="020B0503050000020004" pitchFamily="34" charset="0"/>
              <a:buNone/>
              <a:defRPr sz="2000" b="0" i="0">
                <a:latin typeface="Fira Sans Medium" panose="020B0503050000020004" pitchFamily="34" charset="0"/>
              </a:defRPr>
            </a:lvl1pPr>
            <a:lvl2pPr marL="514325" marR="0" indent="-171442" algn="l" defTabSz="685766" rtl="0" eaLnBrk="1" fontAlgn="auto" latinLnBrk="0" hangingPunct="1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/>
            </a:lvl2pPr>
            <a:lvl3pPr marL="814348" marR="0" indent="-171442" algn="l" defTabSz="685766" rtl="0" eaLnBrk="1" fontAlgn="auto" latinLnBrk="0" hangingPunct="1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/>
            </a:lvl3pPr>
            <a:lvl4pPr>
              <a:defRPr sz="1200" b="0" i="0">
                <a:latin typeface="Fira Sans" panose="020B0503050000020004" pitchFamily="34" charset="0"/>
              </a:defRPr>
            </a:lvl4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765F876-3350-441E-BD36-BE705EBA20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551582"/>
            <a:ext cx="10515600" cy="762000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rgbClr val="1A9BFC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pPr lvl="0"/>
            <a:r>
              <a:rPr lang="en-GB" dirty="0"/>
              <a:t>Fare </a:t>
            </a:r>
            <a:r>
              <a:rPr lang="en-GB" dirty="0" err="1"/>
              <a:t>clic</a:t>
            </a:r>
            <a:r>
              <a:rPr lang="en-GB" dirty="0"/>
              <a:t> per </a:t>
            </a:r>
            <a:r>
              <a:rPr lang="en-GB" dirty="0" err="1"/>
              <a:t>modificare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sottotitolo</a:t>
            </a:r>
            <a:endParaRPr lang="en-GB" dirty="0"/>
          </a:p>
        </p:txBody>
      </p:sp>
      <p:sp>
        <p:nvSpPr>
          <p:cNvPr id="11" name="Segnaposto titolo 1">
            <a:extLst>
              <a:ext uri="{FF2B5EF4-FFF2-40B4-BE49-F238E27FC236}">
                <a16:creationId xmlns:a16="http://schemas.microsoft.com/office/drawing/2014/main" id="{04C02021-F048-EF46-A427-824414E03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86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800"/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C11EF75-678E-9E47-B9E3-622B2E130D2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EC4A954-C260-E84D-8B85-4D54550A05DF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7" name="Immagine 9">
            <a:extLst>
              <a:ext uri="{FF2B5EF4-FFF2-40B4-BE49-F238E27FC236}">
                <a16:creationId xmlns:a16="http://schemas.microsoft.com/office/drawing/2014/main" id="{B2CFC9B8-10B6-FF41-89E8-6F9763D3A6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/>
          <a:stretch/>
        </p:blipFill>
        <p:spPr>
          <a:xfrm>
            <a:off x="838200" y="6476143"/>
            <a:ext cx="618395" cy="125549"/>
          </a:xfrm>
          <a:prstGeom prst="rect">
            <a:avLst/>
          </a:prstGeom>
        </p:spPr>
      </p:pic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8A205F8-F97E-E14B-B440-BBC8D0D15D5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5748339"/>
            <a:ext cx="10515600" cy="428625"/>
          </a:xfrm>
        </p:spPr>
        <p:txBody>
          <a:bodyPr>
            <a:noAutofit/>
          </a:bodyPr>
          <a:lstStyle>
            <a:lvl1pPr marL="0" indent="0">
              <a:buNone/>
              <a:defRPr sz="1050" b="0" i="1">
                <a:latin typeface="Fira Sans Medium" panose="020B0503050000020004" pitchFamily="34" charset="0"/>
              </a:defRPr>
            </a:lvl1pPr>
          </a:lstStyle>
          <a:p>
            <a:r>
              <a:rPr lang="it-IT" dirty="0"/>
              <a:t>Fare clic per inserire note</a:t>
            </a:r>
          </a:p>
        </p:txBody>
      </p:sp>
    </p:spTree>
    <p:extLst>
      <p:ext uri="{BB962C8B-B14F-4D97-AF65-F5344CB8AC3E}">
        <p14:creationId xmlns:p14="http://schemas.microsoft.com/office/powerpoint/2010/main" val="2702280185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5129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5145C3E-D778-5B4D-D65F-20B03C6CC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7391223-A188-BEAA-979B-D8CBEE119B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CC568EC-69EF-7B3F-7EF6-36953F1C95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B2E0DA3-650C-6B46-92DF-22FCBEFB1F57}" type="datetimeFigureOut">
              <a:rPr lang="it-IT" smtClean="0"/>
              <a:t>27/11/25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938AC21-0A2D-5462-7412-40089AD85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pic>
        <p:nvPicPr>
          <p:cNvPr id="8" name="Immagine 7" descr="Immagine che contiene testo, schermata, Carattere, aqua&#10;&#10;Il contenuto generato dall'IA potrebbe non essere corretto.">
            <a:extLst>
              <a:ext uri="{FF2B5EF4-FFF2-40B4-BE49-F238E27FC236}">
                <a16:creationId xmlns:a16="http://schemas.microsoft.com/office/drawing/2014/main" id="{6992AED1-F3AD-B71C-9650-044688C199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-6350"/>
            <a:ext cx="12192000" cy="6870700"/>
          </a:xfrm>
          <a:prstGeom prst="rect">
            <a:avLst/>
          </a:prstGeom>
        </p:spPr>
      </p:pic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9E0E705-AF64-77E3-AEEF-1A8C53E6F2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DC086DC-FE7B-4F4A-820C-6EB1C2C0A4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4742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FE89F50-024F-0215-DE8A-39F86CD98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B202B34-8F57-55E9-DCBD-BA24CAC7A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0B552FE-A7F2-DE43-77CF-8A5DFCE2D5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7FE05E-A735-5A40-8729-FB5365454344}" type="datetimeFigureOut">
              <a:rPr lang="it-IT" smtClean="0"/>
              <a:t>27/11/25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3A91F2F-D52C-F296-35CF-B956F68E1D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pic>
        <p:nvPicPr>
          <p:cNvPr id="8" name="Immagine 7" descr="Immagine che contiene testo, grafica, Elementi grafici, poster&#10;&#10;Il contenuto generato dall'IA potrebbe non essere corretto.">
            <a:extLst>
              <a:ext uri="{FF2B5EF4-FFF2-40B4-BE49-F238E27FC236}">
                <a16:creationId xmlns:a16="http://schemas.microsoft.com/office/drawing/2014/main" id="{B51FEA10-D29D-F3F9-E321-1D8F457814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6350"/>
            <a:ext cx="12192000" cy="6870700"/>
          </a:xfrm>
          <a:prstGeom prst="rect">
            <a:avLst/>
          </a:prstGeom>
        </p:spPr>
      </p:pic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502AF01-C6E8-EAFF-AB12-6484F13A91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F34573-E518-5D4B-8CF1-C2C020921F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2295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6ED3729-DECB-0B0D-1C64-310BEA15AD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Centro SRV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E532613-25D9-4ED7-96B5-533CE46F5D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Piano di attività 2026-2028</a:t>
            </a:r>
          </a:p>
          <a:p>
            <a:r>
              <a:rPr lang="it-IT" dirty="0"/>
              <a:t>[Approvata in riunione congiunta CTS e AB il 29.10.2025]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72811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F168E4-A3A7-787E-64CB-C200C19474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0054A39D-C9F0-3B9E-4B38-75C63AC3A2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9549219"/>
              </p:ext>
            </p:extLst>
          </p:nvPr>
        </p:nvGraphicFramePr>
        <p:xfrm>
          <a:off x="150720" y="1513365"/>
          <a:ext cx="11897250" cy="52386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6868">
                  <a:extLst>
                    <a:ext uri="{9D8B030D-6E8A-4147-A177-3AD203B41FA5}">
                      <a16:colId xmlns:a16="http://schemas.microsoft.com/office/drawing/2014/main" val="4134205383"/>
                    </a:ext>
                  </a:extLst>
                </a:gridCol>
                <a:gridCol w="2341266">
                  <a:extLst>
                    <a:ext uri="{9D8B030D-6E8A-4147-A177-3AD203B41FA5}">
                      <a16:colId xmlns:a16="http://schemas.microsoft.com/office/drawing/2014/main" val="718268094"/>
                    </a:ext>
                  </a:extLst>
                </a:gridCol>
                <a:gridCol w="3054699">
                  <a:extLst>
                    <a:ext uri="{9D8B030D-6E8A-4147-A177-3AD203B41FA5}">
                      <a16:colId xmlns:a16="http://schemas.microsoft.com/office/drawing/2014/main" val="13630786"/>
                    </a:ext>
                  </a:extLst>
                </a:gridCol>
                <a:gridCol w="3922508">
                  <a:extLst>
                    <a:ext uri="{9D8B030D-6E8A-4147-A177-3AD203B41FA5}">
                      <a16:colId xmlns:a16="http://schemas.microsoft.com/office/drawing/2014/main" val="755900251"/>
                    </a:ext>
                  </a:extLst>
                </a:gridCol>
                <a:gridCol w="1151909">
                  <a:extLst>
                    <a:ext uri="{9D8B030D-6E8A-4147-A177-3AD203B41FA5}">
                      <a16:colId xmlns:a16="http://schemas.microsoft.com/office/drawing/2014/main" val="3116534273"/>
                    </a:ext>
                  </a:extLst>
                </a:gridCol>
              </a:tblGrid>
              <a:tr h="469737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Ambito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Obiettivo strategico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Obiettivo operativo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Indicatore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Target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0378431"/>
                  </a:ext>
                </a:extLst>
              </a:tr>
              <a:tr h="209556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Formazione e Servizi agli studenti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– Allineare l’offerta formativa alle sfide presenti e future e alle esigenze della società e delle persone, valorizzando la dimensione internazionale della didattica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 – Adeguare l’offerta formativa alle esigenze del contesto socioeconomico locale, nazionale e internazionale</a:t>
                      </a:r>
                    </a:p>
                    <a:p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Progettazione ed eventuale realizzazione di master, corsi di specializzazione e perfezionamento innovativi fondati sull’</a:t>
                      </a:r>
                      <a:r>
                        <a:rPr lang="it-IT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intersettorialità</a:t>
                      </a:r>
                      <a:r>
                        <a:rPr lang="it-IT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 interdisciplinarietà tali da fungere da test per la realizzazione di </a:t>
                      </a:r>
                      <a:r>
                        <a:rPr lang="it-IT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CdS</a:t>
                      </a:r>
                      <a:r>
                        <a:rPr lang="it-IT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innovativi e rispondenti a nuove esigenze del contesto locale, nazionale e internazionale</a:t>
                      </a:r>
                      <a:r>
                        <a:rPr lang="it-IT" sz="1600" b="0" dirty="0">
                          <a:effectLst/>
                        </a:rPr>
                        <a:t> </a:t>
                      </a:r>
                      <a:endParaRPr lang="it-IT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Da 2 a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4556552"/>
                  </a:ext>
                </a:extLst>
              </a:tr>
              <a:tr h="2482900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– Favorire una scelta consapevole del percorso universitario, potenziare il sostegno in itinere e facilitare l’accesso di studentesse e studenti al mondo del lavoro</a:t>
                      </a:r>
                    </a:p>
                    <a:p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3.1 Consolidare l’attività di orientamento in ingresso a livello regionale, nazionale e internazionale</a:t>
                      </a:r>
                    </a:p>
                    <a:p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Contribuire al raggiungimento dell’obiettivo operativo favorendo la conoscenza dell’offerta formativa relativa ai temi riconducibili al Centro SRV</a:t>
                      </a:r>
                      <a:r>
                        <a:rPr lang="it-IT" sz="1600" b="0" dirty="0">
                          <a:effectLst/>
                        </a:rPr>
                        <a:t> realizzando eventi o side event di presentazione dell’offerta sui temi del Centro</a:t>
                      </a:r>
                      <a:endParaRPr lang="it-IT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Da 2 a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2034995"/>
                  </a:ext>
                </a:extLst>
              </a:tr>
            </a:tbl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:a16="http://schemas.microsoft.com/office/drawing/2014/main" id="{5C80BED8-CB31-5AF2-AAEC-33D4AAF95500}"/>
              </a:ext>
            </a:extLst>
          </p:cNvPr>
          <p:cNvSpPr txBox="1"/>
          <p:nvPr/>
        </p:nvSpPr>
        <p:spPr>
          <a:xfrm>
            <a:off x="4210061" y="1095666"/>
            <a:ext cx="2821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Piano di attività 2026-2028</a:t>
            </a:r>
          </a:p>
        </p:txBody>
      </p:sp>
    </p:spTree>
    <p:extLst>
      <p:ext uri="{BB962C8B-B14F-4D97-AF65-F5344CB8AC3E}">
        <p14:creationId xmlns:p14="http://schemas.microsoft.com/office/powerpoint/2010/main" val="2293007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480548-73CE-FC26-5FD1-E3DFBE9F94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1106BE13-242D-F782-FEC4-39041556FE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0665919"/>
              </p:ext>
            </p:extLst>
          </p:nvPr>
        </p:nvGraphicFramePr>
        <p:xfrm>
          <a:off x="150720" y="1513364"/>
          <a:ext cx="11897250" cy="42489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5566">
                  <a:extLst>
                    <a:ext uri="{9D8B030D-6E8A-4147-A177-3AD203B41FA5}">
                      <a16:colId xmlns:a16="http://schemas.microsoft.com/office/drawing/2014/main" val="4134205383"/>
                    </a:ext>
                  </a:extLst>
                </a:gridCol>
                <a:gridCol w="2612568">
                  <a:extLst>
                    <a:ext uri="{9D8B030D-6E8A-4147-A177-3AD203B41FA5}">
                      <a16:colId xmlns:a16="http://schemas.microsoft.com/office/drawing/2014/main" val="718268094"/>
                    </a:ext>
                  </a:extLst>
                </a:gridCol>
                <a:gridCol w="3054699">
                  <a:extLst>
                    <a:ext uri="{9D8B030D-6E8A-4147-A177-3AD203B41FA5}">
                      <a16:colId xmlns:a16="http://schemas.microsoft.com/office/drawing/2014/main" val="13630786"/>
                    </a:ext>
                  </a:extLst>
                </a:gridCol>
                <a:gridCol w="3922508">
                  <a:extLst>
                    <a:ext uri="{9D8B030D-6E8A-4147-A177-3AD203B41FA5}">
                      <a16:colId xmlns:a16="http://schemas.microsoft.com/office/drawing/2014/main" val="755900251"/>
                    </a:ext>
                  </a:extLst>
                </a:gridCol>
                <a:gridCol w="1151909">
                  <a:extLst>
                    <a:ext uri="{9D8B030D-6E8A-4147-A177-3AD203B41FA5}">
                      <a16:colId xmlns:a16="http://schemas.microsoft.com/office/drawing/2014/main" val="3116534273"/>
                    </a:ext>
                  </a:extLst>
                </a:gridCol>
              </a:tblGrid>
              <a:tr h="415636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Ambito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Obiettivo strategico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Obiettivo operativo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Indicatore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Target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0378431"/>
                  </a:ext>
                </a:extLst>
              </a:tr>
              <a:tr h="163639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Ricerca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600" b="0" kern="100" dirty="0">
                          <a:effectLst/>
                          <a:latin typeface="Aptos" panose="020B000402020202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4 – Potenziare l’attività di ricerca di base e applicata in sinergia con le iniziative locali, nazionali, europee e internazionali, in chiave interdisciplinare e di contaminazione delle competenze</a:t>
                      </a:r>
                    </a:p>
                    <a:p>
                      <a:pPr>
                        <a:buNone/>
                      </a:pPr>
                      <a:endParaRPr lang="it-IT" sz="1600" b="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600" b="0" kern="100" dirty="0">
                          <a:effectLst/>
                          <a:latin typeface="Aptos" panose="020B000402020202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4.2 Potenziare le infrastrutture e gli strumenti a supporto della ricerca, anche completando le attività dei progetti finanziati dal PNRR e PNC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600" b="0" kern="100" dirty="0">
                          <a:effectLst/>
                          <a:latin typeface="Aptos" panose="020B000402020202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Favorire l’elaborazione e la disseminazione in Ateneo dell’approccio intersettoriale e interdisciplinare mettendo in relazione Dipartimenti diversi per iniziative comuni (nelle premesse delle convenzioni/accordi risulta il Centro SRV)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Da 2 a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4556552"/>
                  </a:ext>
                </a:extLst>
              </a:tr>
              <a:tr h="2196938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600" b="0" kern="100" dirty="0">
                          <a:effectLst/>
                          <a:latin typeface="Aptos" panose="020B000402020202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4.3 Rafforzare l’attrattività della ricerca per il sistema produttivo territoriale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600" b="0" kern="100" dirty="0">
                          <a:effectLst/>
                          <a:latin typeface="Aptos" panose="020B000402020202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Promuovere la ricerca intersettoriale e interdisciplinare sul territorio produttivo di riferimento attraverso convenzioni/accordi (nelle premesse delle convenzioni/accordi risulta il Centro SRV)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Da 2 a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2034995"/>
                  </a:ext>
                </a:extLst>
              </a:tr>
            </a:tbl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:a16="http://schemas.microsoft.com/office/drawing/2014/main" id="{7776E5BD-2032-AFE0-7843-7921348B5EEA}"/>
              </a:ext>
            </a:extLst>
          </p:cNvPr>
          <p:cNvSpPr txBox="1"/>
          <p:nvPr/>
        </p:nvSpPr>
        <p:spPr>
          <a:xfrm>
            <a:off x="4210061" y="1095666"/>
            <a:ext cx="2821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Piano di attività 2026-2028</a:t>
            </a:r>
          </a:p>
        </p:txBody>
      </p:sp>
    </p:spTree>
    <p:extLst>
      <p:ext uri="{BB962C8B-B14F-4D97-AF65-F5344CB8AC3E}">
        <p14:creationId xmlns:p14="http://schemas.microsoft.com/office/powerpoint/2010/main" val="2963283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033D80-B8B5-08D5-FD63-0E130D1A66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5ECF584B-B438-0A7A-FA48-3B59B18CE1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4776585"/>
              </p:ext>
            </p:extLst>
          </p:nvPr>
        </p:nvGraphicFramePr>
        <p:xfrm>
          <a:off x="150720" y="1513365"/>
          <a:ext cx="11897250" cy="46595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5566">
                  <a:extLst>
                    <a:ext uri="{9D8B030D-6E8A-4147-A177-3AD203B41FA5}">
                      <a16:colId xmlns:a16="http://schemas.microsoft.com/office/drawing/2014/main" val="4134205383"/>
                    </a:ext>
                  </a:extLst>
                </a:gridCol>
                <a:gridCol w="2612568">
                  <a:extLst>
                    <a:ext uri="{9D8B030D-6E8A-4147-A177-3AD203B41FA5}">
                      <a16:colId xmlns:a16="http://schemas.microsoft.com/office/drawing/2014/main" val="718268094"/>
                    </a:ext>
                  </a:extLst>
                </a:gridCol>
                <a:gridCol w="3054699">
                  <a:extLst>
                    <a:ext uri="{9D8B030D-6E8A-4147-A177-3AD203B41FA5}">
                      <a16:colId xmlns:a16="http://schemas.microsoft.com/office/drawing/2014/main" val="13630786"/>
                    </a:ext>
                  </a:extLst>
                </a:gridCol>
                <a:gridCol w="3922508">
                  <a:extLst>
                    <a:ext uri="{9D8B030D-6E8A-4147-A177-3AD203B41FA5}">
                      <a16:colId xmlns:a16="http://schemas.microsoft.com/office/drawing/2014/main" val="755900251"/>
                    </a:ext>
                  </a:extLst>
                </a:gridCol>
                <a:gridCol w="1151909">
                  <a:extLst>
                    <a:ext uri="{9D8B030D-6E8A-4147-A177-3AD203B41FA5}">
                      <a16:colId xmlns:a16="http://schemas.microsoft.com/office/drawing/2014/main" val="3116534273"/>
                    </a:ext>
                  </a:extLst>
                </a:gridCol>
              </a:tblGrid>
              <a:tr h="469737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Ambito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Obiettivo strategico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Obiettivo operativo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Indicatore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Target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0378431"/>
                  </a:ext>
                </a:extLst>
              </a:tr>
              <a:tr h="140319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Ricerca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600" kern="100" dirty="0">
                          <a:effectLst/>
                          <a:latin typeface="Aptos" panose="020B000402020202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5 - Potenziare la produzione scientifica e la circolazione di conoscenza e di competenze</a:t>
                      </a:r>
                    </a:p>
                    <a:p>
                      <a:pPr>
                        <a:buNone/>
                      </a:pPr>
                      <a:r>
                        <a:rPr lang="it-IT" sz="1600" kern="100" dirty="0">
                          <a:effectLst/>
                          <a:latin typeface="Aptos" panose="020B000402020202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600" kern="100" dirty="0">
                          <a:effectLst/>
                          <a:latin typeface="Aptos" panose="020B000402020202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5.2 Favorire l’Open Science per facilitare la disseminazione e la circolazione di dati e informazioni</a:t>
                      </a:r>
                    </a:p>
                    <a:p>
                      <a:pPr>
                        <a:buNone/>
                      </a:pPr>
                      <a:r>
                        <a:rPr lang="it-IT" sz="1600" kern="100" dirty="0">
                          <a:effectLst/>
                          <a:latin typeface="Aptos" panose="020B000402020202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600" b="0" kern="100" dirty="0">
                          <a:effectLst/>
                          <a:latin typeface="Aptos" panose="020B000402020202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Mitigare le implicazioni del quadro delle relazioni internazionali attuali sull’orientamento all’open science in collaborazione con il Delegato del Rettore alla per la sicurezza della ricerca e Dual Use organizzando eventi di informazione e formazione sul tema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Da 2 a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4556552"/>
                  </a:ext>
                </a:extLst>
              </a:tr>
              <a:tr h="2482900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600" kern="100" dirty="0">
                          <a:effectLst/>
                          <a:latin typeface="Aptos" panose="020B000402020202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6 - Valorizzare il dottorato di ricerca, in particolare in chiave industriale e internazionale</a:t>
                      </a:r>
                    </a:p>
                    <a:p>
                      <a:pPr>
                        <a:buNone/>
                      </a:pPr>
                      <a:r>
                        <a:rPr lang="it-IT" sz="1600" kern="100" dirty="0">
                          <a:effectLst/>
                          <a:latin typeface="Aptos" panose="020B000402020202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600" kern="100" dirty="0">
                          <a:effectLst/>
                          <a:latin typeface="Aptos" panose="020B000402020202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6.1 Consolidare l’attrattività dei dottorati di ricerca per il sistema produttivo</a:t>
                      </a:r>
                    </a:p>
                    <a:p>
                      <a:pPr>
                        <a:buNone/>
                      </a:pPr>
                      <a:r>
                        <a:rPr lang="it-IT" sz="1600" kern="100" dirty="0">
                          <a:effectLst/>
                          <a:latin typeface="Aptos" panose="020B000402020202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600" b="0" kern="100" dirty="0">
                          <a:effectLst/>
                          <a:latin typeface="Aptos" panose="020B000402020202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Favorire il collegamento con il territorio di riferimento del Dottorato SRV contribuendo all’organizzazione di eventi di presentazione del Dottorato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Da 2 a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2034995"/>
                  </a:ext>
                </a:extLst>
              </a:tr>
            </a:tbl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:a16="http://schemas.microsoft.com/office/drawing/2014/main" id="{E5CF4C41-0486-9065-AE18-F3E65220BEB2}"/>
              </a:ext>
            </a:extLst>
          </p:cNvPr>
          <p:cNvSpPr txBox="1"/>
          <p:nvPr/>
        </p:nvSpPr>
        <p:spPr>
          <a:xfrm>
            <a:off x="4210061" y="1095666"/>
            <a:ext cx="2821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Piano di attività 2026-2028</a:t>
            </a:r>
          </a:p>
        </p:txBody>
      </p:sp>
    </p:spTree>
    <p:extLst>
      <p:ext uri="{BB962C8B-B14F-4D97-AF65-F5344CB8AC3E}">
        <p14:creationId xmlns:p14="http://schemas.microsoft.com/office/powerpoint/2010/main" val="33687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C2B3B8-7F77-D022-CE6B-5791CFE0D1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4E3547BE-3747-4DA3-9370-32DDC6CC85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6045605"/>
              </p:ext>
            </p:extLst>
          </p:nvPr>
        </p:nvGraphicFramePr>
        <p:xfrm>
          <a:off x="147375" y="1453076"/>
          <a:ext cx="11897250" cy="54122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5566">
                  <a:extLst>
                    <a:ext uri="{9D8B030D-6E8A-4147-A177-3AD203B41FA5}">
                      <a16:colId xmlns:a16="http://schemas.microsoft.com/office/drawing/2014/main" val="4134205383"/>
                    </a:ext>
                  </a:extLst>
                </a:gridCol>
                <a:gridCol w="2612568">
                  <a:extLst>
                    <a:ext uri="{9D8B030D-6E8A-4147-A177-3AD203B41FA5}">
                      <a16:colId xmlns:a16="http://schemas.microsoft.com/office/drawing/2014/main" val="718268094"/>
                    </a:ext>
                  </a:extLst>
                </a:gridCol>
                <a:gridCol w="3054699">
                  <a:extLst>
                    <a:ext uri="{9D8B030D-6E8A-4147-A177-3AD203B41FA5}">
                      <a16:colId xmlns:a16="http://schemas.microsoft.com/office/drawing/2014/main" val="13630786"/>
                    </a:ext>
                  </a:extLst>
                </a:gridCol>
                <a:gridCol w="3922508">
                  <a:extLst>
                    <a:ext uri="{9D8B030D-6E8A-4147-A177-3AD203B41FA5}">
                      <a16:colId xmlns:a16="http://schemas.microsoft.com/office/drawing/2014/main" val="755900251"/>
                    </a:ext>
                  </a:extLst>
                </a:gridCol>
                <a:gridCol w="1151909">
                  <a:extLst>
                    <a:ext uri="{9D8B030D-6E8A-4147-A177-3AD203B41FA5}">
                      <a16:colId xmlns:a16="http://schemas.microsoft.com/office/drawing/2014/main" val="3116534273"/>
                    </a:ext>
                  </a:extLst>
                </a:gridCol>
              </a:tblGrid>
              <a:tr h="349253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Ambito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Obiettivo strategico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Obiettivo operativo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Indicatore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Target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0378431"/>
                  </a:ext>
                </a:extLst>
              </a:tr>
              <a:tr h="1628729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Terza missione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400" kern="100" dirty="0">
                          <a:effectLst/>
                          <a:latin typeface="Aptos" panose="020B000402020202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7 - Contribuire allo sviluppo della società attraverso il trasferimento di conoscenze e tecnologie al sistema sociale e produttivo e capitalizzare la rete di collaborazione con altri atenei ed enti di ricerca</a:t>
                      </a:r>
                    </a:p>
                    <a:p>
                      <a:pPr>
                        <a:buNone/>
                      </a:pPr>
                      <a:r>
                        <a:rPr lang="it-IT" sz="1400" kern="100" dirty="0">
                          <a:effectLst/>
                          <a:latin typeface="Aptos" panose="020B000402020202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400" kern="100" dirty="0">
                          <a:effectLst/>
                          <a:latin typeface="Aptos" panose="020B000402020202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7.3 Potenziare le attività di apprendimento permanente in relazione ai bisogni del territorio, valorizzando le eccellenze di Ateneo, anche attraverso i Centri e IANUA</a:t>
                      </a:r>
                    </a:p>
                    <a:p>
                      <a:pPr>
                        <a:buNone/>
                      </a:pPr>
                      <a:r>
                        <a:rPr lang="it-IT" sz="1400" kern="100" dirty="0">
                          <a:effectLst/>
                          <a:latin typeface="Aptos" panose="020B000402020202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400" b="0" kern="100" dirty="0">
                          <a:effectLst/>
                          <a:latin typeface="Aptos" panose="020B000402020202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Realizzare iniziative specifiche e continuative al fine di far emergere i bisogni del territorio e, in particolare, il gap tra le sfide in via di affermazione e l’approccio territoriale a queste ultime sui temi d’elezione del Centro SRV organizzando workshop sul territorio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Da 1 a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4556552"/>
                  </a:ext>
                </a:extLst>
              </a:tr>
              <a:tr h="1425138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400" kern="100" dirty="0">
                          <a:effectLst/>
                          <a:latin typeface="Aptos" panose="020B000402020202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8 - Promuovere il ruolo sociale ed educativo dell’Ateneo e valorizzarne il patrimonio storico, scientifico, culturale, artistico, bibliotecario, archivistico e museale</a:t>
                      </a:r>
                    </a:p>
                    <a:p>
                      <a:pPr>
                        <a:buNone/>
                      </a:pPr>
                      <a:r>
                        <a:rPr lang="it-IT" sz="1400" kern="100" dirty="0">
                          <a:effectLst/>
                          <a:latin typeface="Aptos" panose="020B000402020202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400" kern="100" dirty="0">
                          <a:effectLst/>
                          <a:latin typeface="Aptos" panose="020B000402020202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8.1 Consolidare il rapporto con la collettività, tramite l’organizzazione di eventi di public engagement e di divulgazione scientifica e culturale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400" b="0" kern="100" dirty="0">
                          <a:effectLst/>
                          <a:latin typeface="Aptos" panose="020B000402020202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Realizzare annualmente l’evento </a:t>
                      </a:r>
                      <a:r>
                        <a:rPr lang="it-IT" sz="1400" b="0" kern="100" dirty="0" err="1">
                          <a:effectLst/>
                          <a:latin typeface="Aptos" panose="020B000402020202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inVulnerabilia</a:t>
                      </a:r>
                      <a:r>
                        <a:rPr lang="it-IT" sz="1400" b="0" kern="100" dirty="0">
                          <a:effectLst/>
                          <a:latin typeface="Aptos" panose="020B000402020202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ampliando progressivamente il coinvolgimento degli stakeholders e le fasce di pubblico di riferimento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1 evento annuale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2034995"/>
                  </a:ext>
                </a:extLst>
              </a:tr>
              <a:tr h="184605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400" kern="100" dirty="0">
                          <a:effectLst/>
                          <a:latin typeface="Aptos" panose="020B000402020202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9 - Promuovere azioni e processi di sviluppo a favore della sostenibilità e dell’inclusione al fine di favorire una cittadinanza attiva</a:t>
                      </a:r>
                    </a:p>
                    <a:p>
                      <a:pPr>
                        <a:buNone/>
                      </a:pPr>
                      <a:r>
                        <a:rPr lang="it-IT" sz="1400" kern="100" dirty="0">
                          <a:effectLst/>
                          <a:latin typeface="Aptos" panose="020B000402020202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400" kern="100" dirty="0">
                          <a:effectLst/>
                          <a:latin typeface="Aptos" panose="020B000402020202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9.2 Promuovere la cultura dell’inclusione, della sostenibilità sociale e della cittadinanza attiva nella Comunità Accademica e all’esterno</a:t>
                      </a:r>
                    </a:p>
                    <a:p>
                      <a:pPr>
                        <a:buNone/>
                      </a:pPr>
                      <a:r>
                        <a:rPr lang="it-IT" sz="1400" kern="100" dirty="0">
                          <a:effectLst/>
                          <a:latin typeface="Aptos" panose="020B000402020202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400" b="0" kern="100" dirty="0">
                          <a:effectLst/>
                          <a:latin typeface="Aptos" panose="020B000402020202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Realizzare iniziative volte alla diffusione e al radicamento della cultura della vulnerabilità e conseguente rafforzamento della resilienza attraverso la realizzazione di iniziative destinate alla società civile sui temi delle linee di lavoro del Centro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Da 2 a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4921192"/>
                  </a:ext>
                </a:extLst>
              </a:tr>
            </a:tbl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:a16="http://schemas.microsoft.com/office/drawing/2014/main" id="{966AC6A0-0325-FA94-8940-48B7E52FDAC7}"/>
              </a:ext>
            </a:extLst>
          </p:cNvPr>
          <p:cNvSpPr txBox="1"/>
          <p:nvPr/>
        </p:nvSpPr>
        <p:spPr>
          <a:xfrm>
            <a:off x="4210061" y="1095666"/>
            <a:ext cx="2821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Piano di attività 2026-2028</a:t>
            </a:r>
          </a:p>
        </p:txBody>
      </p:sp>
    </p:spTree>
    <p:extLst>
      <p:ext uri="{BB962C8B-B14F-4D97-AF65-F5344CB8AC3E}">
        <p14:creationId xmlns:p14="http://schemas.microsoft.com/office/powerpoint/2010/main" val="1812067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id="{5C405A29-9ED3-23D1-C367-7B5A22277A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0467934"/>
              </p:ext>
            </p:extLst>
          </p:nvPr>
        </p:nvGraphicFramePr>
        <p:xfrm>
          <a:off x="241160" y="1215851"/>
          <a:ext cx="11006607" cy="46016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06607">
                  <a:extLst>
                    <a:ext uri="{9D8B030D-6E8A-4147-A177-3AD203B41FA5}">
                      <a16:colId xmlns:a16="http://schemas.microsoft.com/office/drawing/2014/main" val="3320244979"/>
                    </a:ext>
                  </a:extLst>
                </a:gridCol>
              </a:tblGrid>
              <a:tr h="438570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100" dirty="0">
                          <a:effectLst/>
                        </a:rPr>
                        <a:t>3 Macro-Aree declinate in 6 tematiche attive e una tematica speciale:</a:t>
                      </a:r>
                      <a:endParaRPr lang="it-IT" sz="2400" kern="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100" dirty="0">
                          <a:effectLst/>
                        </a:rPr>
                        <a:t> </a:t>
                      </a:r>
                      <a:endParaRPr lang="it-IT" sz="2400" kern="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100" dirty="0">
                          <a:effectLst/>
                        </a:rPr>
                        <a:t>Macro-Area 1: Sicurezza delle infrastrutture, degli impianti industriali e dei dati</a:t>
                      </a:r>
                      <a:endParaRPr lang="it-IT" sz="2400" kern="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100" dirty="0">
                          <a:effectLst/>
                        </a:rPr>
                        <a:t>                        Tematica A: Dual Use </a:t>
                      </a:r>
                      <a:endParaRPr lang="it-IT" sz="2400" kern="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100" dirty="0">
                          <a:effectLst/>
                        </a:rPr>
                        <a:t>                        Tematica B: AI generativa</a:t>
                      </a:r>
                      <a:endParaRPr lang="it-IT" sz="2400" kern="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100" dirty="0">
                          <a:effectLst/>
                        </a:rPr>
                        <a:t>                        Tematica C: Dati personali e cyberspace</a:t>
                      </a:r>
                      <a:endParaRPr lang="it-IT" sz="2400" kern="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100" dirty="0">
                          <a:effectLst/>
                        </a:rPr>
                        <a:t>Macro-Area 2: Rischi naturali</a:t>
                      </a:r>
                      <a:endParaRPr lang="it-IT" sz="2400" kern="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100" dirty="0">
                          <a:effectLst/>
                        </a:rPr>
                        <a:t>                        Tematica A: Rischi naturali e strumenti di mitigazione</a:t>
                      </a:r>
                      <a:endParaRPr lang="it-IT" sz="2400" kern="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100" dirty="0">
                          <a:effectLst/>
                        </a:rPr>
                        <a:t>Macro-Area 3: Vulnerabilità delle persone, delle organizzazioni e delle istituzioni</a:t>
                      </a:r>
                      <a:endParaRPr lang="it-IT" sz="2400" kern="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100" dirty="0">
                          <a:effectLst/>
                        </a:rPr>
                        <a:t>                        Tematica A: Sicurezza sul lavoro </a:t>
                      </a:r>
                      <a:endParaRPr lang="it-IT" sz="2400" kern="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100" dirty="0">
                          <a:effectLst/>
                        </a:rPr>
                        <a:t>                        Tematica B: Violenza e genere</a:t>
                      </a:r>
                      <a:endParaRPr lang="it-IT" sz="2400" kern="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100" dirty="0">
                          <a:effectLst/>
                        </a:rPr>
                        <a:t>                        </a:t>
                      </a:r>
                      <a:endParaRPr lang="it-IT" sz="2400" kern="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600" kern="100" dirty="0">
                          <a:effectLst/>
                        </a:rPr>
                        <a:t>                        Tematica speciale: Sicurezza della ricerca</a:t>
                      </a:r>
                      <a:endParaRPr lang="it-IT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8352" marR="88352" marT="0" marB="0"/>
                </a:tc>
                <a:extLst>
                  <a:ext uri="{0D108BD9-81ED-4DB2-BD59-A6C34878D82A}">
                    <a16:rowId xmlns:a16="http://schemas.microsoft.com/office/drawing/2014/main" val="4158072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1258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7807DC-4F25-7916-516D-7B28E4BE9E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88852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zione standard6" id="{ED3D9AC7-726E-4649-98A8-7117A64FC227}" vid="{BAF1B9E4-2EAF-C24D-AEB3-6FD3D549613B}"/>
    </a:ext>
  </a:extLst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zione standard6" id="{ED3D9AC7-726E-4649-98A8-7117A64FC227}" vid="{63488669-32D6-F34E-887B-0B3010240FB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c8eef0c-0b52-457e-bffe-f206c39a026f">
      <Terms xmlns="http://schemas.microsoft.com/office/infopath/2007/PartnerControls"/>
    </lcf76f155ced4ddcb4097134ff3c332f>
    <TaxCatchAll xmlns="30a3032e-75b8-4960-8c10-08ce5a879f4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59A009A96EBA741B289647F7F5572AB" ma:contentTypeVersion="14" ma:contentTypeDescription="Creare un nuovo documento." ma:contentTypeScope="" ma:versionID="213311039c205932e3fe2285555cd0ad">
  <xsd:schema xmlns:xsd="http://www.w3.org/2001/XMLSchema" xmlns:xs="http://www.w3.org/2001/XMLSchema" xmlns:p="http://schemas.microsoft.com/office/2006/metadata/properties" xmlns:ns2="bc8eef0c-0b52-457e-bffe-f206c39a026f" xmlns:ns3="30a3032e-75b8-4960-8c10-08ce5a879f4d" targetNamespace="http://schemas.microsoft.com/office/2006/metadata/properties" ma:root="true" ma:fieldsID="20c1ceb572afce4ac6057ed0d45a5977" ns2:_="" ns3:_="">
    <xsd:import namespace="bc8eef0c-0b52-457e-bffe-f206c39a026f"/>
    <xsd:import namespace="30a3032e-75b8-4960-8c10-08ce5a879f4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8eef0c-0b52-457e-bffe-f206c39a02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7" nillable="true" ma:taxonomy="true" ma:internalName="lcf76f155ced4ddcb4097134ff3c332f" ma:taxonomyFieldName="MediaServiceImageTags" ma:displayName="Tag immagine" ma:readOnly="false" ma:fieldId="{5cf76f15-5ced-4ddc-b409-7134ff3c332f}" ma:taxonomyMulti="true" ma:sspId="b3f316dc-fb4b-4146-8b22-f4ef2efe4b0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a3032e-75b8-4960-8c10-08ce5a879f4d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ced6c56a-ba90-4ded-8663-c6f005c8a45a}" ma:internalName="TaxCatchAll" ma:showField="CatchAllData" ma:web="30a3032e-75b8-4960-8c10-08ce5a879f4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24CFBC1-7D7E-4C6E-8330-48B4CB77E7B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4FB6066-FC1F-4403-A282-FFC579467D69}">
  <ds:schemaRefs>
    <ds:schemaRef ds:uri="http://schemas.microsoft.com/office/2006/metadata/properties"/>
    <ds:schemaRef ds:uri="http://schemas.microsoft.com/office/infopath/2007/PartnerControls"/>
    <ds:schemaRef ds:uri="bc8eef0c-0b52-457e-bffe-f206c39a026f"/>
    <ds:schemaRef ds:uri="30a3032e-75b8-4960-8c10-08ce5a879f4d"/>
  </ds:schemaRefs>
</ds:datastoreItem>
</file>

<file path=customXml/itemProps3.xml><?xml version="1.0" encoding="utf-8"?>
<ds:datastoreItem xmlns:ds="http://schemas.openxmlformats.org/officeDocument/2006/customXml" ds:itemID="{2DEED99A-5CAC-4680-B5A4-795108A58E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8eef0c-0b52-457e-bffe-f206c39a026f"/>
    <ds:schemaRef ds:uri="30a3032e-75b8-4960-8c10-08ce5a879f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Tema di Office</Template>
  <TotalTime>3605</TotalTime>
  <Words>829</Words>
  <Application>Microsoft Macintosh PowerPoint</Application>
  <PresentationFormat>Widescreen</PresentationFormat>
  <Paragraphs>88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7</vt:i4>
      </vt:variant>
    </vt:vector>
  </HeadingPairs>
  <TitlesOfParts>
    <vt:vector size="18" baseType="lpstr">
      <vt:lpstr>Adelle</vt:lpstr>
      <vt:lpstr>Adelle Book</vt:lpstr>
      <vt:lpstr>Aptos</vt:lpstr>
      <vt:lpstr>Aptos Display</vt:lpstr>
      <vt:lpstr>Arial</vt:lpstr>
      <vt:lpstr>Calibri</vt:lpstr>
      <vt:lpstr>Fira Sans</vt:lpstr>
      <vt:lpstr>Fira Sans Medium</vt:lpstr>
      <vt:lpstr>Roboto Slab</vt:lpstr>
      <vt:lpstr>Tema di Office</vt:lpstr>
      <vt:lpstr>Personalizza struttura</vt:lpstr>
      <vt:lpstr>Centro SRV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Andrea Fabrizio Pirni</dc:creator>
  <cp:lastModifiedBy>Andrea Fabrizio Pirni</cp:lastModifiedBy>
  <cp:revision>68</cp:revision>
  <dcterms:created xsi:type="dcterms:W3CDTF">2025-06-05T06:52:21Z</dcterms:created>
  <dcterms:modified xsi:type="dcterms:W3CDTF">2025-11-27T06:07:57Z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0x010100259A009A96EBA741B289647F7F5572AB</vt:lpwstr>
  </property>
  <property fmtid="{D5CDD505-2E9C-101B-9397-08002B2CF9AE}" pid="3" name="MediaServiceImageTags">
    <vt:lpwstr/>
  </property>
</Properties>
</file>