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sldIdLst>
    <p:sldId id="256" r:id="rId6"/>
    <p:sldId id="411" r:id="rId7"/>
    <p:sldId id="412" r:id="rId8"/>
    <p:sldId id="413" r:id="rId9"/>
    <p:sldId id="414" r:id="rId10"/>
    <p:sldId id="415" r:id="rId11"/>
    <p:sldId id="416" r:id="rId12"/>
    <p:sldId id="285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57"/>
    <p:restoredTop sz="96208"/>
  </p:normalViewPr>
  <p:slideViewPr>
    <p:cSldViewPr snapToGrid="0">
      <p:cViewPr>
        <p:scale>
          <a:sx n="89" d="100"/>
          <a:sy n="89" d="100"/>
        </p:scale>
        <p:origin x="1064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7EE531-9694-89A6-777C-94B9BB64B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8285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 i="0">
                <a:latin typeface="Adelle" pitchFamily="2" charset="77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F981794-7962-2AA8-E200-21C5DA4E3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3216"/>
            <a:ext cx="9144000" cy="884583"/>
          </a:xfrm>
        </p:spPr>
        <p:txBody>
          <a:bodyPr/>
          <a:lstStyle>
            <a:lvl1pPr marL="0" indent="0" algn="ctr">
              <a:buNone/>
              <a:defRPr sz="2400" b="0" i="0">
                <a:latin typeface="Adelle Boo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018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12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5145C3E-D778-5B4D-D65F-20B03C6C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391223-A188-BEAA-979B-D8CBEE119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C568EC-69EF-7B3F-7EF6-36953F1C9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2E0DA3-650C-6B46-92DF-22FCBEFB1F57}" type="datetimeFigureOut">
              <a:rPr lang="it-IT" smtClean="0"/>
              <a:t>27/11/25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38AC21-0A2D-5462-7412-40089AD85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pic>
        <p:nvPicPr>
          <p:cNvPr id="8" name="Immagine 7" descr="Immagine che contiene testo, schermata, Carattere, aqua&#10;&#10;Il contenuto generato dall'IA potrebbe non essere corretto.">
            <a:extLst>
              <a:ext uri="{FF2B5EF4-FFF2-40B4-BE49-F238E27FC236}">
                <a16:creationId xmlns:a16="http://schemas.microsoft.com/office/drawing/2014/main" id="{6992AED1-F3AD-B71C-9650-044688C199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6350"/>
            <a:ext cx="12192000" cy="6870700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E0E705-AF64-77E3-AEEF-1A8C53E6F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C086DC-FE7B-4F4A-820C-6EB1C2C0A4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74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FE89F50-024F-0215-DE8A-39F86CD9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202B34-8F57-55E9-DCBD-BA24CAC7A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B552FE-A7F2-DE43-77CF-8A5DFCE2D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7FE05E-A735-5A40-8729-FB5365454344}" type="datetimeFigureOut">
              <a:rPr lang="it-IT" smtClean="0"/>
              <a:t>27/11/25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A91F2F-D52C-F296-35CF-B956F68E1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pic>
        <p:nvPicPr>
          <p:cNvPr id="8" name="Immagine 7" descr="Immagine che contiene testo, grafica, Elementi grafici, poster&#10;&#10;Il contenuto generato dall'IA potrebbe non essere corretto.">
            <a:extLst>
              <a:ext uri="{FF2B5EF4-FFF2-40B4-BE49-F238E27FC236}">
                <a16:creationId xmlns:a16="http://schemas.microsoft.com/office/drawing/2014/main" id="{B51FEA10-D29D-F3F9-E321-1D8F45781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6350"/>
            <a:ext cx="12192000" cy="6870700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02AF01-C6E8-EAFF-AB12-6484F13A9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F34573-E518-5D4B-8CF1-C2C020921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29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rv.unige.it/Dual_use" TargetMode="External"/><Relationship Id="rId2" Type="http://schemas.openxmlformats.org/officeDocument/2006/relationships/hyperlink" Target="https://srv.unige.it/lineedi_lavoro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ge.it/sites/unige.it/files/2024-11/Catalogo%20Settore%20SICUREZZA_nov%202024.pdf" TargetMode="External"/><Relationship Id="rId2" Type="http://schemas.openxmlformats.org/officeDocument/2006/relationships/hyperlink" Target="https://srv.unige.it/convenzioni_accordi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rv.unige.it/lineedi_lavoro" TargetMode="External"/><Relationship Id="rId3" Type="http://schemas.openxmlformats.org/officeDocument/2006/relationships/hyperlink" Target="https://sicurezzatrasporti.master.unige.it/" TargetMode="External"/><Relationship Id="rId7" Type="http://schemas.openxmlformats.org/officeDocument/2006/relationships/hyperlink" Target="https://srv.unige.it/" TargetMode="External"/><Relationship Id="rId2" Type="http://schemas.openxmlformats.org/officeDocument/2006/relationships/hyperlink" Target="https://life.unige.it/return-phd-autumn-school-202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rv.unige.it/Corsi_di_formazione" TargetMode="External"/><Relationship Id="rId5" Type="http://schemas.openxmlformats.org/officeDocument/2006/relationships/hyperlink" Target="https://srv.unige.it/InVulnerabilia" TargetMode="External"/><Relationship Id="rId4" Type="http://schemas.openxmlformats.org/officeDocument/2006/relationships/hyperlink" Target="https://www.fondazionecif.it/corsi/mediatore-interculturale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D3729-DECB-0B0D-1C64-310BEA15AD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Centro SRV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532613-25D9-4ED7-96B5-533CE46F5D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Relazione triennio 2023-2025</a:t>
            </a:r>
          </a:p>
          <a:p>
            <a:r>
              <a:rPr lang="it-IT" dirty="0"/>
              <a:t>[Approvata in riunione congiunta CTS e AB il 29.10.2025]</a:t>
            </a:r>
          </a:p>
        </p:txBody>
      </p:sp>
    </p:spTree>
    <p:extLst>
      <p:ext uri="{BB962C8B-B14F-4D97-AF65-F5344CB8AC3E}">
        <p14:creationId xmlns:p14="http://schemas.microsoft.com/office/powerpoint/2010/main" val="197281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5F81C-746E-47A3-2DEE-03FBFD61E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01288AA-98B5-0D93-0274-0DEB15382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398772"/>
              </p:ext>
            </p:extLst>
          </p:nvPr>
        </p:nvGraphicFramePr>
        <p:xfrm>
          <a:off x="128016" y="1662182"/>
          <a:ext cx="11940989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632">
                  <a:extLst>
                    <a:ext uri="{9D8B030D-6E8A-4147-A177-3AD203B41FA5}">
                      <a16:colId xmlns:a16="http://schemas.microsoft.com/office/drawing/2014/main" val="4134205383"/>
                    </a:ext>
                  </a:extLst>
                </a:gridCol>
                <a:gridCol w="5712970">
                  <a:extLst>
                    <a:ext uri="{9D8B030D-6E8A-4147-A177-3AD203B41FA5}">
                      <a16:colId xmlns:a16="http://schemas.microsoft.com/office/drawing/2014/main" val="718268094"/>
                    </a:ext>
                  </a:extLst>
                </a:gridCol>
                <a:gridCol w="3457387">
                  <a:extLst>
                    <a:ext uri="{9D8B030D-6E8A-4147-A177-3AD203B41FA5}">
                      <a16:colId xmlns:a16="http://schemas.microsoft.com/office/drawing/2014/main" val="3116534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Obiettivi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Esiti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37843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it-IT" dirty="0"/>
                        <a:t>Consolidare l’operatività degli organi del Centro (CTS e 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Calendarizzazione annuale delle sedute degli organi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Realizzata per 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556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Sperimentazione di convocazione e verbalizzazione telematica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Applicativo sviluppato e testato (trasmesso ad Area quale buona pratica)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907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Strutturazione di repository delle attività del Centro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Teams: documentazione interna</a:t>
                      </a:r>
                    </a:p>
                    <a:p>
                      <a:r>
                        <a:rPr lang="it-IT" dirty="0"/>
                        <a:t>Sito: attività svolte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3216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Potenziamento area intranet del sito del Centro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Trasferito su applicativo ad hoc (accesso tramite sito)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1635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it-IT" dirty="0"/>
                        <a:t>Potenziare la visibilità del Centro all’interno dell’Ateneo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Affiliazione con altri Centri già esistenti in Ateneo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Mantenimento sinergia con Centro del Mare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431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Partecipazione del Centro nella presentazione di iniziative sui temi inerenti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Elenco (</a:t>
                      </a:r>
                      <a:r>
                        <a:rPr lang="it-IT" dirty="0">
                          <a:hlinkClick r:id="rId2"/>
                        </a:rPr>
                        <a:t>Linee di lavoro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2006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Arricchimento del sito internet del Centro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Aggiornamento sistematico e attivazione </a:t>
                      </a:r>
                      <a:r>
                        <a:rPr lang="it-IT" dirty="0">
                          <a:hlinkClick r:id="rId3"/>
                        </a:rPr>
                        <a:t>pagina «Dual Use» </a:t>
                      </a:r>
                      <a:r>
                        <a:rPr lang="it-IT" dirty="0"/>
                        <a:t>nella sezione «Ricerca»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493568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97403E-6C67-1CB9-9B8D-F5628BD75619}"/>
              </a:ext>
            </a:extLst>
          </p:cNvPr>
          <p:cNvSpPr txBox="1"/>
          <p:nvPr/>
        </p:nvSpPr>
        <p:spPr>
          <a:xfrm>
            <a:off x="2765612" y="1134752"/>
            <a:ext cx="6245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Piano di attività 2023-2025 – DR n. 3233 del 25/07/2022</a:t>
            </a:r>
          </a:p>
        </p:txBody>
      </p:sp>
    </p:spTree>
    <p:extLst>
      <p:ext uri="{BB962C8B-B14F-4D97-AF65-F5344CB8AC3E}">
        <p14:creationId xmlns:p14="http://schemas.microsoft.com/office/powerpoint/2010/main" val="2285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64EE2-AD04-D061-2878-7B5A3F07C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951853B-B628-6ADD-50D6-FB6698267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577516"/>
              </p:ext>
            </p:extLst>
          </p:nvPr>
        </p:nvGraphicFramePr>
        <p:xfrm>
          <a:off x="82296" y="1607318"/>
          <a:ext cx="12042648" cy="372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256">
                  <a:extLst>
                    <a:ext uri="{9D8B030D-6E8A-4147-A177-3AD203B41FA5}">
                      <a16:colId xmlns:a16="http://schemas.microsoft.com/office/drawing/2014/main" val="4134205383"/>
                    </a:ext>
                  </a:extLst>
                </a:gridCol>
                <a:gridCol w="6507571">
                  <a:extLst>
                    <a:ext uri="{9D8B030D-6E8A-4147-A177-3AD203B41FA5}">
                      <a16:colId xmlns:a16="http://schemas.microsoft.com/office/drawing/2014/main" val="718268094"/>
                    </a:ext>
                  </a:extLst>
                </a:gridCol>
                <a:gridCol w="3486821">
                  <a:extLst>
                    <a:ext uri="{9D8B030D-6E8A-4147-A177-3AD203B41FA5}">
                      <a16:colId xmlns:a16="http://schemas.microsoft.com/office/drawing/2014/main" val="3116534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Obiettivi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Esiti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37843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it-IT" dirty="0"/>
                        <a:t>Potenziare la visibilità del Centro all’esterno dell’Ateneo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Affiliazione con istituzioni, Centri di ricerca, aziende ed enti del terzo settore di livello nazionale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Elenco (</a:t>
                      </a:r>
                      <a:r>
                        <a:rPr lang="it-IT" sz="1600" dirty="0">
                          <a:hlinkClick r:id="rId2"/>
                        </a:rPr>
                        <a:t>pagina Convenzioni e accordi</a:t>
                      </a:r>
                      <a:r>
                        <a:rPr lang="it-IT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556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Affiliazione con Istituzioni, Centri di ricerca, aziende e organizzazioni non governative di livello internazionale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CONRIS – Network </a:t>
                      </a:r>
                      <a:r>
                        <a:rPr lang="it-IT" sz="1600" dirty="0" err="1"/>
                        <a:t>Cooperation</a:t>
                      </a:r>
                      <a:r>
                        <a:rPr lang="it-IT" sz="1600" dirty="0"/>
                        <a:t> Network for Risk, </a:t>
                      </a:r>
                      <a:r>
                        <a:rPr lang="it-IT" sz="1600" dirty="0" err="1"/>
                        <a:t>Safety</a:t>
                      </a:r>
                      <a:r>
                        <a:rPr lang="it-IT" sz="1600" dirty="0"/>
                        <a:t> and Security</a:t>
                      </a:r>
                    </a:p>
                    <a:p>
                      <a:r>
                        <a:rPr lang="it-IT" sz="1600" dirty="0"/>
                        <a:t>EECARO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907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Potenziamento del sito internet del Centro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Pubblicizzazione di iniziative patrocinate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3216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Revisione e aggiornamento del catalogo tematico su sicurezza, rischio e vulnerabilità per le imprese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Revisione effettuata 2023</a:t>
                      </a:r>
                    </a:p>
                    <a:p>
                      <a:endParaRPr lang="it-IT" sz="1000" dirty="0"/>
                    </a:p>
                    <a:p>
                      <a:r>
                        <a:rPr lang="it-IT" sz="1000" dirty="0">
                          <a:hlinkClick r:id="rId3"/>
                        </a:rPr>
                        <a:t>https://unige.it/sites/unige.it/files/2024-11/Catalogo%20Settore%20SICUREZZA_nov%202024.pdf</a:t>
                      </a:r>
                      <a:endParaRPr lang="it-IT" sz="1000" dirty="0"/>
                    </a:p>
                    <a:p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163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Realizzazione convegno annuale del Centro su un tema inerente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inVulnerabilia</a:t>
                      </a:r>
                      <a:r>
                        <a:rPr lang="it-IT" sz="1600" dirty="0"/>
                        <a:t> (2024 e 2025)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431003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6C4995-9DF6-41BD-6E5B-15636846B768}"/>
              </a:ext>
            </a:extLst>
          </p:cNvPr>
          <p:cNvSpPr txBox="1"/>
          <p:nvPr/>
        </p:nvSpPr>
        <p:spPr>
          <a:xfrm>
            <a:off x="3954332" y="1217048"/>
            <a:ext cx="581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Piano di attività 2023-2025 – DR n. 3233 del 25/07/2022</a:t>
            </a:r>
          </a:p>
        </p:txBody>
      </p:sp>
    </p:spTree>
    <p:extLst>
      <p:ext uri="{BB962C8B-B14F-4D97-AF65-F5344CB8AC3E}">
        <p14:creationId xmlns:p14="http://schemas.microsoft.com/office/powerpoint/2010/main" val="194707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ED306-C5F5-3566-6604-4C5E4CA95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4B347245-404F-61C3-61D8-FBE71CB8A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704405"/>
              </p:ext>
            </p:extLst>
          </p:nvPr>
        </p:nvGraphicFramePr>
        <p:xfrm>
          <a:off x="110532" y="1443031"/>
          <a:ext cx="11957536" cy="583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204">
                  <a:extLst>
                    <a:ext uri="{9D8B030D-6E8A-4147-A177-3AD203B41FA5}">
                      <a16:colId xmlns:a16="http://schemas.microsoft.com/office/drawing/2014/main" val="4134205383"/>
                    </a:ext>
                  </a:extLst>
                </a:gridCol>
                <a:gridCol w="1657978">
                  <a:extLst>
                    <a:ext uri="{9D8B030D-6E8A-4147-A177-3AD203B41FA5}">
                      <a16:colId xmlns:a16="http://schemas.microsoft.com/office/drawing/2014/main" val="718268094"/>
                    </a:ext>
                  </a:extLst>
                </a:gridCol>
                <a:gridCol w="2140299">
                  <a:extLst>
                    <a:ext uri="{9D8B030D-6E8A-4147-A177-3AD203B41FA5}">
                      <a16:colId xmlns:a16="http://schemas.microsoft.com/office/drawing/2014/main" val="13630786"/>
                    </a:ext>
                  </a:extLst>
                </a:gridCol>
                <a:gridCol w="2019719">
                  <a:extLst>
                    <a:ext uri="{9D8B030D-6E8A-4147-A177-3AD203B41FA5}">
                      <a16:colId xmlns:a16="http://schemas.microsoft.com/office/drawing/2014/main" val="2856863321"/>
                    </a:ext>
                  </a:extLst>
                </a:gridCol>
                <a:gridCol w="964642">
                  <a:extLst>
                    <a:ext uri="{9D8B030D-6E8A-4147-A177-3AD203B41FA5}">
                      <a16:colId xmlns:a16="http://schemas.microsoft.com/office/drawing/2014/main" val="3116534273"/>
                    </a:ext>
                  </a:extLst>
                </a:gridCol>
                <a:gridCol w="3677694">
                  <a:extLst>
                    <a:ext uri="{9D8B030D-6E8A-4147-A177-3AD203B41FA5}">
                      <a16:colId xmlns:a16="http://schemas.microsoft.com/office/drawing/2014/main" val="776233016"/>
                    </a:ext>
                  </a:extLst>
                </a:gridCol>
              </a:tblGrid>
              <a:tr h="680632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Ambiti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Obiettivi strategici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Indicatori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Esiti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378431"/>
                  </a:ext>
                </a:extLst>
              </a:tr>
              <a:tr h="2429411">
                <a:tc rowSpan="2">
                  <a:txBody>
                    <a:bodyPr/>
                    <a:lstStyle/>
                    <a:p>
                      <a:r>
                        <a:rPr lang="it-IT" dirty="0"/>
                        <a:t>Formazione e servizi agli studenti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t-IT" dirty="0"/>
                        <a:t>Allineare l’offerta formativa alle sfide future e alle esigenze della società valorizzando la dimensione internazionale della didattica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Attivare percorsi formativi innovativi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Numero di corsi di specializzazione, master e </a:t>
                      </a:r>
                      <a:r>
                        <a:rPr lang="it-IT" dirty="0" err="1"/>
                        <a:t>summer</a:t>
                      </a:r>
                      <a:r>
                        <a:rPr lang="it-IT" dirty="0"/>
                        <a:t>/winter school attivate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Da 1 a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dirty="0"/>
                        <a:t>Corso di specializzazione su «Aree protette» (progettato, non ancora attivato)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dirty="0" err="1">
                          <a:hlinkClick r:id="rId2"/>
                        </a:rPr>
                        <a:t>Autumn</a:t>
                      </a:r>
                      <a:r>
                        <a:rPr lang="it-IT" sz="1600" dirty="0">
                          <a:hlinkClick r:id="rId2"/>
                        </a:rPr>
                        <a:t> School PhD SRV</a:t>
                      </a:r>
                      <a:r>
                        <a:rPr lang="it-IT" sz="1600" dirty="0"/>
                        <a:t> (Partner)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dirty="0">
                          <a:hlinkClick r:id="rId3"/>
                        </a:rPr>
                        <a:t>Master Gestione della sicurezza delle reti e dei sistemi di trasporto </a:t>
                      </a:r>
                      <a:r>
                        <a:rPr lang="it-IT" sz="1600" dirty="0"/>
                        <a:t>(DIME) (Partner)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dirty="0"/>
                        <a:t>Master Digital </a:t>
                      </a:r>
                      <a:r>
                        <a:rPr lang="it-IT" sz="1600" dirty="0" err="1"/>
                        <a:t>Subsea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Infrastructure</a:t>
                      </a:r>
                      <a:r>
                        <a:rPr lang="it-IT" sz="1600" dirty="0"/>
                        <a:t> (Progettazione in corso - Partner)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dirty="0">
                          <a:hlinkClick r:id="rId4"/>
                        </a:rPr>
                        <a:t>Corso mediatore culturale</a:t>
                      </a:r>
                      <a:endParaRPr lang="it-IT" sz="16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dirty="0" err="1">
                          <a:hlinkClick r:id="rId5"/>
                        </a:rPr>
                        <a:t>inVulnerabilia</a:t>
                      </a:r>
                      <a:r>
                        <a:rPr lang="it-IT" sz="1600" dirty="0"/>
                        <a:t> (accesso a cfu)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dirty="0">
                          <a:hlinkClick r:id="rId6"/>
                        </a:rPr>
                        <a:t>Dual Use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556552"/>
                  </a:ext>
                </a:extLst>
              </a:tr>
              <a:tr h="2139128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Realizzare “intersezioni” tra </a:t>
                      </a:r>
                      <a:r>
                        <a:rPr lang="it-IT" dirty="0" err="1">
                          <a:solidFill>
                            <a:schemeClr val="tx1"/>
                          </a:solidFill>
                        </a:rPr>
                        <a:t>CdS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 o Dottorati esistenti su tematiche intersettoriali/ interdisciplinari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Numero di attività formative coinvolgenti </a:t>
                      </a:r>
                      <a:r>
                        <a:rPr lang="it-IT" dirty="0" err="1">
                          <a:solidFill>
                            <a:schemeClr val="tx1"/>
                          </a:solidFill>
                        </a:rPr>
                        <a:t>CdS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 o Dottorati afferenti a Dipartimenti distinti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Da 1 a 3</a:t>
                      </a:r>
                    </a:p>
                    <a:p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  <a:hlinkClick r:id="rId7"/>
                        </a:rPr>
                        <a:t>Conferenze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it-IT" dirty="0">
                          <a:solidFill>
                            <a:schemeClr val="tx1"/>
                          </a:solidFill>
                          <a:hlinkClick r:id="rId8"/>
                        </a:rPr>
                        <a:t>elenco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90742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C81745-6791-D9FC-7BD2-3B4AF2926F81}"/>
              </a:ext>
            </a:extLst>
          </p:cNvPr>
          <p:cNvSpPr txBox="1"/>
          <p:nvPr/>
        </p:nvSpPr>
        <p:spPr>
          <a:xfrm>
            <a:off x="3868419" y="1115762"/>
            <a:ext cx="5646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Piano di attività 2023-2025 – DR n. 3233 del 25/07/2022</a:t>
            </a:r>
          </a:p>
        </p:txBody>
      </p:sp>
    </p:spTree>
    <p:extLst>
      <p:ext uri="{BB962C8B-B14F-4D97-AF65-F5344CB8AC3E}">
        <p14:creationId xmlns:p14="http://schemas.microsoft.com/office/powerpoint/2010/main" val="11903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0AB6F-34BC-5812-3E1E-0B7C3E10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66BEEDF9-3410-CB79-A071-5F7872FD8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305832"/>
              </p:ext>
            </p:extLst>
          </p:nvPr>
        </p:nvGraphicFramePr>
        <p:xfrm>
          <a:off x="80387" y="1573660"/>
          <a:ext cx="12007778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586">
                  <a:extLst>
                    <a:ext uri="{9D8B030D-6E8A-4147-A177-3AD203B41FA5}">
                      <a16:colId xmlns:a16="http://schemas.microsoft.com/office/drawing/2014/main" val="4134205383"/>
                    </a:ext>
                  </a:extLst>
                </a:gridCol>
                <a:gridCol w="2704848">
                  <a:extLst>
                    <a:ext uri="{9D8B030D-6E8A-4147-A177-3AD203B41FA5}">
                      <a16:colId xmlns:a16="http://schemas.microsoft.com/office/drawing/2014/main" val="718268094"/>
                    </a:ext>
                  </a:extLst>
                </a:gridCol>
                <a:gridCol w="1860586">
                  <a:extLst>
                    <a:ext uri="{9D8B030D-6E8A-4147-A177-3AD203B41FA5}">
                      <a16:colId xmlns:a16="http://schemas.microsoft.com/office/drawing/2014/main" val="13630786"/>
                    </a:ext>
                  </a:extLst>
                </a:gridCol>
                <a:gridCol w="1860586">
                  <a:extLst>
                    <a:ext uri="{9D8B030D-6E8A-4147-A177-3AD203B41FA5}">
                      <a16:colId xmlns:a16="http://schemas.microsoft.com/office/drawing/2014/main" val="2856863321"/>
                    </a:ext>
                  </a:extLst>
                </a:gridCol>
                <a:gridCol w="917684">
                  <a:extLst>
                    <a:ext uri="{9D8B030D-6E8A-4147-A177-3AD203B41FA5}">
                      <a16:colId xmlns:a16="http://schemas.microsoft.com/office/drawing/2014/main" val="3116534273"/>
                    </a:ext>
                  </a:extLst>
                </a:gridCol>
                <a:gridCol w="2803488">
                  <a:extLst>
                    <a:ext uri="{9D8B030D-6E8A-4147-A177-3AD203B41FA5}">
                      <a16:colId xmlns:a16="http://schemas.microsoft.com/office/drawing/2014/main" val="776233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Ambiti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Obiettivi strategici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Indicatori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37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Ricerca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Potenziare l’attività di ricerca di base in sinergia con le iniziative locali, nazionali, europee e internazionali rafforzando la ricerca interdisciplinare e la contaminazione di competenze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Presentare progetti di ricerca elaborati nell’ambito delle tematiche qualificanti il Centro, caratterizzati dalla prospettiva intersettoriale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Numero di progetti di ricerca inviati per selezioni locali, nazionali, europei e internazionali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Da 1 a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Il Centro non può essere attore principale di sottomissione progetti ma ha potuto favorire sinergie e proposte: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/>
                        <a:t>RETURN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/>
                        <a:t>DPC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/>
                        <a:t>COST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/>
                        <a:t>POR-FESR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/>
                        <a:t>Horizon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556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Sostenere il dottorato di ricerca, anche promuovendo dottorati innovativi e industriali favorendone la dimensione internazionale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Potenziare Dottorato in Security, Risk and </a:t>
                      </a:r>
                      <a:r>
                        <a:rPr lang="it-IT" dirty="0" err="1"/>
                        <a:t>Vulnerability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Numero di borse attivate (extra MUR/Ateneo)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Da 1 a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Il Centro SRV promuove il PhD internamente ed esternamente l’Ateneo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90742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05327C-DED0-C571-E08E-BF49F1F0040C}"/>
              </a:ext>
            </a:extLst>
          </p:cNvPr>
          <p:cNvSpPr txBox="1"/>
          <p:nvPr/>
        </p:nvSpPr>
        <p:spPr>
          <a:xfrm>
            <a:off x="3908612" y="1145907"/>
            <a:ext cx="5646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Piano di attività 2023-2025 – DR n. 3233 del 25/07/2022</a:t>
            </a:r>
          </a:p>
        </p:txBody>
      </p:sp>
    </p:spTree>
    <p:extLst>
      <p:ext uri="{BB962C8B-B14F-4D97-AF65-F5344CB8AC3E}">
        <p14:creationId xmlns:p14="http://schemas.microsoft.com/office/powerpoint/2010/main" val="355845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38F72-5212-BBFE-5F64-AADF20D4D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F5A6BBB1-D51A-C472-5C1C-65128B064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697548"/>
              </p:ext>
            </p:extLst>
          </p:nvPr>
        </p:nvGraphicFramePr>
        <p:xfrm>
          <a:off x="60288" y="1432982"/>
          <a:ext cx="12065451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092">
                  <a:extLst>
                    <a:ext uri="{9D8B030D-6E8A-4147-A177-3AD203B41FA5}">
                      <a16:colId xmlns:a16="http://schemas.microsoft.com/office/drawing/2014/main" val="4134205383"/>
                    </a:ext>
                  </a:extLst>
                </a:gridCol>
                <a:gridCol w="3273948">
                  <a:extLst>
                    <a:ext uri="{9D8B030D-6E8A-4147-A177-3AD203B41FA5}">
                      <a16:colId xmlns:a16="http://schemas.microsoft.com/office/drawing/2014/main" val="718268094"/>
                    </a:ext>
                  </a:extLst>
                </a:gridCol>
                <a:gridCol w="2624435">
                  <a:extLst>
                    <a:ext uri="{9D8B030D-6E8A-4147-A177-3AD203B41FA5}">
                      <a16:colId xmlns:a16="http://schemas.microsoft.com/office/drawing/2014/main" val="13630786"/>
                    </a:ext>
                  </a:extLst>
                </a:gridCol>
                <a:gridCol w="1076039">
                  <a:extLst>
                    <a:ext uri="{9D8B030D-6E8A-4147-A177-3AD203B41FA5}">
                      <a16:colId xmlns:a16="http://schemas.microsoft.com/office/drawing/2014/main" val="2856863321"/>
                    </a:ext>
                  </a:extLst>
                </a:gridCol>
                <a:gridCol w="883389">
                  <a:extLst>
                    <a:ext uri="{9D8B030D-6E8A-4147-A177-3AD203B41FA5}">
                      <a16:colId xmlns:a16="http://schemas.microsoft.com/office/drawing/2014/main" val="3116534273"/>
                    </a:ext>
                  </a:extLst>
                </a:gridCol>
                <a:gridCol w="2941548">
                  <a:extLst>
                    <a:ext uri="{9D8B030D-6E8A-4147-A177-3AD203B41FA5}">
                      <a16:colId xmlns:a16="http://schemas.microsoft.com/office/drawing/2014/main" val="776233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Ambiti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Obiettivi strategici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Indicatori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37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Ricerca/ Terza missione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Potenziare la ricerca applicata, valorizzare il contributo trasformativo dell’innovazione e favorire la circolazione di conoscenza e competenza tra il mondo della ricerca e il sistema socio-culturale e produttivo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Stipulare accordi di collaborazione tra il Centro e istituzioni, enti e imprese (o loro raggruppamenti) per la ricerca applicata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Numero di accordi stipulati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Da 1 a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/>
                        <a:t>MIST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/>
                        <a:t>ANCI Liguria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 err="1"/>
                        <a:t>SiNiSa</a:t>
                      </a:r>
                      <a:endParaRPr lang="it-IT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 err="1"/>
                        <a:t>WDML_Health</a:t>
                      </a:r>
                      <a:endParaRPr lang="it-IT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/>
                        <a:t>NETVAL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556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Terza missione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Promuovere azioni e processi di sviluppo a favore della sostenibilità e dell’inclusione e l’acquisizione di competenze trasversali per l’imprenditorialità e la cittadinanza attiva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Avviare progetti di terza missione in sinergia con le istituzioni e gli stakeholders a livello locale con particolare riferimento all’inclusione e alla cittadinanza attiva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Numero di progetti avviati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Da 1 a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 err="1">
                          <a:solidFill>
                            <a:schemeClr val="tx1"/>
                          </a:solidFill>
                        </a:rPr>
                        <a:t>Dialoghincittà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 err="1">
                          <a:solidFill>
                            <a:schemeClr val="tx1"/>
                          </a:solidFill>
                        </a:rPr>
                        <a:t>AdaptWise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Festival della scienza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 err="1">
                          <a:solidFill>
                            <a:schemeClr val="tx1"/>
                          </a:solidFill>
                        </a:rPr>
                        <a:t>inVulnerabilia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Sicurezza sul lavoro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Confindustria Genova (in via di finalizzazione)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DIH (in via di finalizzazione)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90742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0C53CF7D-C54C-2049-6028-223C575D6C45}"/>
              </a:ext>
            </a:extLst>
          </p:cNvPr>
          <p:cNvSpPr txBox="1"/>
          <p:nvPr/>
        </p:nvSpPr>
        <p:spPr>
          <a:xfrm>
            <a:off x="3798080" y="1095666"/>
            <a:ext cx="5646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Piano di attività 2023-2025 – DR n. 3233 del 25/07/2022</a:t>
            </a:r>
          </a:p>
        </p:txBody>
      </p:sp>
    </p:spTree>
    <p:extLst>
      <p:ext uri="{BB962C8B-B14F-4D97-AF65-F5344CB8AC3E}">
        <p14:creationId xmlns:p14="http://schemas.microsoft.com/office/powerpoint/2010/main" val="226619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77FEC-5D43-5263-D0F9-5B0068169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DA5C9F3-EB98-60DA-780D-9591875C9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515653"/>
              </p:ext>
            </p:extLst>
          </p:nvPr>
        </p:nvGraphicFramePr>
        <p:xfrm>
          <a:off x="110528" y="1493273"/>
          <a:ext cx="11940988" cy="5252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547">
                  <a:extLst>
                    <a:ext uri="{9D8B030D-6E8A-4147-A177-3AD203B41FA5}">
                      <a16:colId xmlns:a16="http://schemas.microsoft.com/office/drawing/2014/main" val="4134205383"/>
                    </a:ext>
                  </a:extLst>
                </a:gridCol>
                <a:gridCol w="2371411">
                  <a:extLst>
                    <a:ext uri="{9D8B030D-6E8A-4147-A177-3AD203B41FA5}">
                      <a16:colId xmlns:a16="http://schemas.microsoft.com/office/drawing/2014/main" val="718268094"/>
                    </a:ext>
                  </a:extLst>
                </a:gridCol>
                <a:gridCol w="2907905">
                  <a:extLst>
                    <a:ext uri="{9D8B030D-6E8A-4147-A177-3AD203B41FA5}">
                      <a16:colId xmlns:a16="http://schemas.microsoft.com/office/drawing/2014/main" val="13630786"/>
                    </a:ext>
                  </a:extLst>
                </a:gridCol>
                <a:gridCol w="1934818">
                  <a:extLst>
                    <a:ext uri="{9D8B030D-6E8A-4147-A177-3AD203B41FA5}">
                      <a16:colId xmlns:a16="http://schemas.microsoft.com/office/drawing/2014/main" val="2856863321"/>
                    </a:ext>
                  </a:extLst>
                </a:gridCol>
                <a:gridCol w="1628415">
                  <a:extLst>
                    <a:ext uri="{9D8B030D-6E8A-4147-A177-3AD203B41FA5}">
                      <a16:colId xmlns:a16="http://schemas.microsoft.com/office/drawing/2014/main" val="3116534273"/>
                    </a:ext>
                  </a:extLst>
                </a:gridCol>
                <a:gridCol w="1530892">
                  <a:extLst>
                    <a:ext uri="{9D8B030D-6E8A-4147-A177-3AD203B41FA5}">
                      <a16:colId xmlns:a16="http://schemas.microsoft.com/office/drawing/2014/main" val="776233016"/>
                    </a:ext>
                  </a:extLst>
                </a:gridCol>
              </a:tblGrid>
              <a:tr h="384556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Ambiti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Obiettivi strategici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Indicatori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Esiti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378431"/>
                  </a:ext>
                </a:extLst>
              </a:tr>
              <a:tr h="2749837">
                <a:tc rowSpan="2">
                  <a:txBody>
                    <a:bodyPr/>
                    <a:lstStyle/>
                    <a:p>
                      <a:r>
                        <a:rPr lang="it-IT" sz="1600" dirty="0"/>
                        <a:t>Risorse-Organizzazione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Perseguire lo sviluppo dell’organizzazione nell’ottica della semplificazione e di una maggiore fluidità e correntezza dei processi, della dematerializzazione e della digitalizzazione delle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Sperimentare modalità organizzative e operative innovative che, nel caso di comprovata efficacia ed efficienza, possano essere considerate dall’Ateneo e dalle strutture fondamentali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Numero di proposte di semplificazione dei processi e digitalizzazione delle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Da 1 a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400" dirty="0"/>
                        <a:t>Applicativo gestione convocazioni e verbali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400" dirty="0"/>
                        <a:t>Gestione bandi </a:t>
                      </a:r>
                      <a:r>
                        <a:rPr lang="it-IT" sz="1400" dirty="0" err="1"/>
                        <a:t>inVulnerabilia</a:t>
                      </a:r>
                      <a:endParaRPr lang="it-IT" sz="1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400" dirty="0"/>
                        <a:t>Acquisto e gestione materiale inventariabile (espositori)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556552"/>
                  </a:ext>
                </a:extLst>
              </a:tr>
              <a:tr h="2117691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Riqualificare e progettare gli spazi e le infrastrutture secondo logiche mirate all’incremento dei servizi forniti e garantendo un utilizzo efficace delle risorse impiegate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Definire il profilo operativo del Centro e integrarlo in maniera armonica con le strutture fondamentali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Realizzazione dell’organigramma del Centro, delle sue modalità operative e attivazione della sede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Completamento organigramma e modalità operative e attivazione della sede (subordinato alle risorse rese disponibili dall’Ateneo)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Organigramma completato. Non è stato ad oggi necessario attivare una sede fisica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90742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090AA7-9662-ED21-1918-C656D174D940}"/>
              </a:ext>
            </a:extLst>
          </p:cNvPr>
          <p:cNvSpPr txBox="1"/>
          <p:nvPr/>
        </p:nvSpPr>
        <p:spPr>
          <a:xfrm>
            <a:off x="3828226" y="1125810"/>
            <a:ext cx="5646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Piano di attività 2023-2025 – DR n. 3233 del 25/07/2022</a:t>
            </a:r>
          </a:p>
        </p:txBody>
      </p:sp>
    </p:spTree>
    <p:extLst>
      <p:ext uri="{BB962C8B-B14F-4D97-AF65-F5344CB8AC3E}">
        <p14:creationId xmlns:p14="http://schemas.microsoft.com/office/powerpoint/2010/main" val="3213781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F120A516-8BA6-600D-5622-71EEF1F33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203523"/>
              </p:ext>
            </p:extLst>
          </p:nvPr>
        </p:nvGraphicFramePr>
        <p:xfrm>
          <a:off x="492369" y="1417011"/>
          <a:ext cx="11274251" cy="536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899">
                  <a:extLst>
                    <a:ext uri="{9D8B030D-6E8A-4147-A177-3AD203B41FA5}">
                      <a16:colId xmlns:a16="http://schemas.microsoft.com/office/drawing/2014/main" val="3095726156"/>
                    </a:ext>
                  </a:extLst>
                </a:gridCol>
                <a:gridCol w="2182021">
                  <a:extLst>
                    <a:ext uri="{9D8B030D-6E8A-4147-A177-3AD203B41FA5}">
                      <a16:colId xmlns:a16="http://schemas.microsoft.com/office/drawing/2014/main" val="503410745"/>
                    </a:ext>
                  </a:extLst>
                </a:gridCol>
                <a:gridCol w="3063660">
                  <a:extLst>
                    <a:ext uri="{9D8B030D-6E8A-4147-A177-3AD203B41FA5}">
                      <a16:colId xmlns:a16="http://schemas.microsoft.com/office/drawing/2014/main" val="3952514611"/>
                    </a:ext>
                  </a:extLst>
                </a:gridCol>
                <a:gridCol w="3665671">
                  <a:extLst>
                    <a:ext uri="{9D8B030D-6E8A-4147-A177-3AD203B41FA5}">
                      <a16:colId xmlns:a16="http://schemas.microsoft.com/office/drawing/2014/main" val="1089302939"/>
                    </a:ext>
                  </a:extLst>
                </a:gridCol>
              </a:tblGrid>
              <a:tr h="393358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209701"/>
                  </a:ext>
                </a:extLst>
              </a:tr>
              <a:tr h="304318">
                <a:tc>
                  <a:txBody>
                    <a:bodyPr/>
                    <a:lstStyle/>
                    <a:p>
                      <a:r>
                        <a:rPr lang="it-IT" sz="1400" dirty="0"/>
                        <a:t>Riporto anno precedente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45.000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43.500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26.617,28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292503"/>
                  </a:ext>
                </a:extLst>
              </a:tr>
              <a:tr h="688377">
                <a:tc>
                  <a:txBody>
                    <a:bodyPr/>
                    <a:lstStyle/>
                    <a:p>
                      <a:r>
                        <a:rPr lang="it-IT" sz="1400" dirty="0"/>
                        <a:t>Richiesta fondi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50.000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[25.000 attività ordinaria]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[25.000 Progetto speciale]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25.000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868967"/>
                  </a:ext>
                </a:extLst>
              </a:tr>
              <a:tr h="491698">
                <a:tc>
                  <a:txBody>
                    <a:bodyPr/>
                    <a:lstStyle/>
                    <a:p>
                      <a:r>
                        <a:rPr lang="it-IT" sz="1400" dirty="0"/>
                        <a:t>Assegnazione fondi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15.000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[destinazione utile]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15.000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[data assegnazione 31.07.2025]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783359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r>
                        <a:rPr lang="it-IT" sz="1400" dirty="0"/>
                        <a:t>Disponibilità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45.000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58.500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41.617,28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855272"/>
                  </a:ext>
                </a:extLst>
              </a:tr>
              <a:tr h="295019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15262"/>
                  </a:ext>
                </a:extLst>
              </a:tr>
              <a:tr h="688377">
                <a:tc>
                  <a:txBody>
                    <a:bodyPr/>
                    <a:lstStyle/>
                    <a:p>
                      <a:r>
                        <a:rPr lang="it-IT" sz="1400" dirty="0"/>
                        <a:t>Conferenze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/>
                        <a:t>1.500 [DISPI]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/>
                        <a:t>1.000 [DISPI]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4.148 [Servizio informazione istituzionale]</a:t>
                      </a:r>
                    </a:p>
                    <a:p>
                      <a:r>
                        <a:rPr lang="it-IT" sz="1200" dirty="0"/>
                        <a:t>1.350 [DISPI]</a:t>
                      </a:r>
                    </a:p>
                    <a:p>
                      <a:r>
                        <a:rPr lang="it-IT" sz="1200" dirty="0"/>
                        <a:t>1.152 [DITEN]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630554"/>
                  </a:ext>
                </a:extLst>
              </a:tr>
              <a:tr h="295019">
                <a:tc>
                  <a:txBody>
                    <a:bodyPr/>
                    <a:lstStyle/>
                    <a:p>
                      <a:r>
                        <a:rPr lang="it-IT" sz="1400" dirty="0"/>
                        <a:t>Progetti speciali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15.000 [DICCA]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89762"/>
                  </a:ext>
                </a:extLst>
              </a:tr>
              <a:tr h="491698">
                <a:tc>
                  <a:txBody>
                    <a:bodyPr/>
                    <a:lstStyle/>
                    <a:p>
                      <a:r>
                        <a:rPr lang="it-IT" sz="1400" dirty="0" err="1"/>
                        <a:t>inVulnerabilia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1.227 [Merchandising]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14.655,72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500 [</a:t>
                      </a:r>
                      <a:r>
                        <a:rPr lang="it-IT" sz="1200" dirty="0" err="1"/>
                        <a:t>UniGe</a:t>
                      </a:r>
                      <a:r>
                        <a:rPr lang="it-IT" sz="1200" dirty="0"/>
                        <a:t> Radio DICCI]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487150"/>
                  </a:ext>
                </a:extLst>
              </a:tr>
              <a:tr h="295019">
                <a:tc>
                  <a:txBody>
                    <a:bodyPr/>
                    <a:lstStyle/>
                    <a:p>
                      <a:r>
                        <a:rPr lang="it-IT" sz="1400" dirty="0"/>
                        <a:t>Contratti esterni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973808"/>
                  </a:ext>
                </a:extLst>
              </a:tr>
              <a:tr h="295019">
                <a:tc>
                  <a:txBody>
                    <a:bodyPr/>
                    <a:lstStyle/>
                    <a:p>
                      <a:r>
                        <a:rPr lang="it-IT" sz="1400" dirty="0"/>
                        <a:t>Uscite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30.882,72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7.901,01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849662"/>
                  </a:ext>
                </a:extLst>
              </a:tr>
              <a:tr h="295019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19718"/>
                  </a:ext>
                </a:extLst>
              </a:tr>
              <a:tr h="432899">
                <a:tc>
                  <a:txBody>
                    <a:bodyPr/>
                    <a:lstStyle/>
                    <a:p>
                      <a:r>
                        <a:rPr lang="it-IT" sz="1400" dirty="0"/>
                        <a:t>Disponibilità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33.716,27 [18.07.2025]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220695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58E3DE-1440-4181-3674-7983665E70A9}"/>
              </a:ext>
            </a:extLst>
          </p:cNvPr>
          <p:cNvSpPr txBox="1"/>
          <p:nvPr/>
        </p:nvSpPr>
        <p:spPr>
          <a:xfrm>
            <a:off x="5968721" y="1034980"/>
            <a:ext cx="92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Risorse</a:t>
            </a:r>
          </a:p>
        </p:txBody>
      </p:sp>
    </p:spTree>
    <p:extLst>
      <p:ext uri="{BB962C8B-B14F-4D97-AF65-F5344CB8AC3E}">
        <p14:creationId xmlns:p14="http://schemas.microsoft.com/office/powerpoint/2010/main" val="34186675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6" id="{ED3D9AC7-726E-4649-98A8-7117A64FC227}" vid="{BAF1B9E4-2EAF-C24D-AEB3-6FD3D549613B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6" id="{ED3D9AC7-726E-4649-98A8-7117A64FC227}" vid="{63488669-32D6-F34E-887B-0B3010240FB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8eef0c-0b52-457e-bffe-f206c39a026f">
      <Terms xmlns="http://schemas.microsoft.com/office/infopath/2007/PartnerControls"/>
    </lcf76f155ced4ddcb4097134ff3c332f>
    <TaxCatchAll xmlns="30a3032e-75b8-4960-8c10-08ce5a879f4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59A009A96EBA741B289647F7F5572AB" ma:contentTypeVersion="14" ma:contentTypeDescription="Creare un nuovo documento." ma:contentTypeScope="" ma:versionID="213311039c205932e3fe2285555cd0ad">
  <xsd:schema xmlns:xsd="http://www.w3.org/2001/XMLSchema" xmlns:xs="http://www.w3.org/2001/XMLSchema" xmlns:p="http://schemas.microsoft.com/office/2006/metadata/properties" xmlns:ns2="bc8eef0c-0b52-457e-bffe-f206c39a026f" xmlns:ns3="30a3032e-75b8-4960-8c10-08ce5a879f4d" targetNamespace="http://schemas.microsoft.com/office/2006/metadata/properties" ma:root="true" ma:fieldsID="20c1ceb572afce4ac6057ed0d45a5977" ns2:_="" ns3:_="">
    <xsd:import namespace="bc8eef0c-0b52-457e-bffe-f206c39a026f"/>
    <xsd:import namespace="30a3032e-75b8-4960-8c10-08ce5a879f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eef0c-0b52-457e-bffe-f206c39a02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Tag immagine" ma:readOnly="false" ma:fieldId="{5cf76f15-5ced-4ddc-b409-7134ff3c332f}" ma:taxonomyMulti="true" ma:sspId="b3f316dc-fb4b-4146-8b22-f4ef2efe4b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3032e-75b8-4960-8c10-08ce5a879f4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ed6c56a-ba90-4ded-8663-c6f005c8a45a}" ma:internalName="TaxCatchAll" ma:showField="CatchAllData" ma:web="30a3032e-75b8-4960-8c10-08ce5a879f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4CFBC1-7D7E-4C6E-8330-48B4CB77E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FB6066-FC1F-4403-A282-FFC579467D69}">
  <ds:schemaRefs>
    <ds:schemaRef ds:uri="http://schemas.microsoft.com/office/2006/metadata/properties"/>
    <ds:schemaRef ds:uri="http://schemas.microsoft.com/office/infopath/2007/PartnerControls"/>
    <ds:schemaRef ds:uri="bc8eef0c-0b52-457e-bffe-f206c39a026f"/>
    <ds:schemaRef ds:uri="30a3032e-75b8-4960-8c10-08ce5a879f4d"/>
  </ds:schemaRefs>
</ds:datastoreItem>
</file>

<file path=customXml/itemProps3.xml><?xml version="1.0" encoding="utf-8"?>
<ds:datastoreItem xmlns:ds="http://schemas.openxmlformats.org/officeDocument/2006/customXml" ds:itemID="{2DEED99A-5CAC-4680-B5A4-795108A58E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8eef0c-0b52-457e-bffe-f206c39a026f"/>
    <ds:schemaRef ds:uri="30a3032e-75b8-4960-8c10-08ce5a879f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3627</TotalTime>
  <Words>1049</Words>
  <Application>Microsoft Macintosh PowerPoint</Application>
  <PresentationFormat>Widescreen</PresentationFormat>
  <Paragraphs>177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Adelle</vt:lpstr>
      <vt:lpstr>Adelle Book</vt:lpstr>
      <vt:lpstr>Aptos</vt:lpstr>
      <vt:lpstr>Aptos Display</vt:lpstr>
      <vt:lpstr>Arial</vt:lpstr>
      <vt:lpstr>Tema di Office</vt:lpstr>
      <vt:lpstr>Personalizza struttura</vt:lpstr>
      <vt:lpstr>Centro SRV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Fabrizio Pirni</dc:creator>
  <cp:lastModifiedBy>Andrea Fabrizio Pirni</cp:lastModifiedBy>
  <cp:revision>71</cp:revision>
  <dcterms:created xsi:type="dcterms:W3CDTF">2025-06-05T06:52:21Z</dcterms:created>
  <dcterms:modified xsi:type="dcterms:W3CDTF">2025-11-27T06:08:35Z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0x010100259A009A96EBA741B289647F7F5572AB</vt:lpwstr>
  </property>
  <property fmtid="{D5CDD505-2E9C-101B-9397-08002B2CF9AE}" pid="3" name="MediaServiceImageTags">
    <vt:lpwstr/>
  </property>
</Properties>
</file>